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4630400" cy="51435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 varScale="1">
        <p:scale>
          <a:sx n="113" d="100"/>
          <a:sy n="113" d="100"/>
        </p:scale>
        <p:origin x="-128" y="-1184"/>
      </p:cViewPr>
      <p:guideLst>
        <p:guide orient="horz" pos="2167"/>
        <p:guide pos="460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1597833"/>
            <a:ext cx="1243584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94560" y="2914650"/>
            <a:ext cx="1024128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13274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3210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607040" y="154781"/>
            <a:ext cx="3291840" cy="32908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31520" y="154781"/>
            <a:ext cx="9631680" cy="329088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31743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32940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5701" y="3305176"/>
            <a:ext cx="1243584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5701" y="2180035"/>
            <a:ext cx="1243584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94450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31520" y="900113"/>
            <a:ext cx="646176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37120" y="900113"/>
            <a:ext cx="646176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4425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1520" y="205979"/>
            <a:ext cx="13167360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1520" y="1151335"/>
            <a:ext cx="6464300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1520" y="1631156"/>
            <a:ext cx="6464300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32044" y="1151335"/>
            <a:ext cx="6466841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32044" y="1631156"/>
            <a:ext cx="6466841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5616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93156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8308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1530" y="204787"/>
            <a:ext cx="4813301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20083" y="204802"/>
            <a:ext cx="817880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1530" y="1076328"/>
            <a:ext cx="4813301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8117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67660" y="3600450"/>
            <a:ext cx="877824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67660" y="459581"/>
            <a:ext cx="877824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867660" y="4025517"/>
            <a:ext cx="877824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22732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31520" y="205979"/>
            <a:ext cx="1316736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1520" y="1200151"/>
            <a:ext cx="1316736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1520" y="4767263"/>
            <a:ext cx="341376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FDCE7A-5068-3A46-AB2D-71BEEB12CF7A}" type="datetimeFigureOut">
              <a:rPr lang="en-US" smtClean="0"/>
              <a:t>11/4/18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998720" y="4767263"/>
            <a:ext cx="463296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85120" y="4767263"/>
            <a:ext cx="341376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C8D73F-31D3-2244-A181-A4A97F0FC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4388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Rounded Rectangle 173"/>
          <p:cNvSpPr/>
          <p:nvPr/>
        </p:nvSpPr>
        <p:spPr>
          <a:xfrm>
            <a:off x="6688257" y="1096488"/>
            <a:ext cx="3600530" cy="3229527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endParaRPr lang="en-US" dirty="0"/>
          </a:p>
        </p:txBody>
      </p:sp>
      <p:graphicFrame>
        <p:nvGraphicFramePr>
          <p:cNvPr id="175" name="Table 17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83395536"/>
              </p:ext>
            </p:extLst>
          </p:nvPr>
        </p:nvGraphicFramePr>
        <p:xfrm>
          <a:off x="9269600" y="1152142"/>
          <a:ext cx="944486" cy="85343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95"/>
                <a:gridCol w="713991"/>
              </a:tblGrid>
              <a:tr h="171206">
                <a:tc>
                  <a:txBody>
                    <a:bodyPr/>
                    <a:lstStyle/>
                    <a:p>
                      <a:pPr algn="ctr"/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/>
                        <a:t> times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0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0.03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0.14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..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..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76" name="Table 17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3815390"/>
              </p:ext>
            </p:extLst>
          </p:nvPr>
        </p:nvGraphicFramePr>
        <p:xfrm>
          <a:off x="9269600" y="2118612"/>
          <a:ext cx="944486" cy="85343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95"/>
                <a:gridCol w="713991"/>
              </a:tblGrid>
              <a:tr h="171206">
                <a:tc>
                  <a:txBody>
                    <a:bodyPr/>
                    <a:lstStyle/>
                    <a:p>
                      <a:pPr algn="ctr"/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/>
                        <a:t> times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0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1.23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1.37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..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..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77" name="Rectangle 176"/>
          <p:cNvSpPr/>
          <p:nvPr/>
        </p:nvSpPr>
        <p:spPr>
          <a:xfrm>
            <a:off x="6842223" y="1614126"/>
            <a:ext cx="262662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052B48"/>
                </a:solidFill>
              </a:rPr>
              <a:t>1</a:t>
            </a:r>
          </a:p>
        </p:txBody>
      </p:sp>
      <p:sp>
        <p:nvSpPr>
          <p:cNvPr id="178" name="Diamond 177"/>
          <p:cNvSpPr/>
          <p:nvPr/>
        </p:nvSpPr>
        <p:spPr>
          <a:xfrm>
            <a:off x="8591838" y="1688357"/>
            <a:ext cx="290666" cy="167284"/>
          </a:xfrm>
          <a:prstGeom prst="diamond">
            <a:avLst/>
          </a:prstGeom>
          <a:solidFill>
            <a:srgbClr val="052B48"/>
          </a:solidFill>
          <a:ln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179" name="Straight Arrow Connector 10"/>
          <p:cNvCxnSpPr>
            <a:stCxn id="178" idx="3"/>
            <a:endCxn id="175" idx="1"/>
          </p:cNvCxnSpPr>
          <p:nvPr/>
        </p:nvCxnSpPr>
        <p:spPr>
          <a:xfrm flipV="1">
            <a:off x="8882504" y="1578861"/>
            <a:ext cx="387096" cy="193138"/>
          </a:xfrm>
          <a:prstGeom prst="bentConnector3">
            <a:avLst>
              <a:gd name="adj1" fmla="val 50000"/>
            </a:avLst>
          </a:prstGeom>
          <a:ln w="22225">
            <a:solidFill>
              <a:srgbClr val="052B48"/>
            </a:solidFill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80" name="Rectangle 179"/>
          <p:cNvSpPr/>
          <p:nvPr/>
        </p:nvSpPr>
        <p:spPr>
          <a:xfrm>
            <a:off x="9052093" y="1520495"/>
            <a:ext cx="262662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052B48"/>
                </a:solidFill>
              </a:rPr>
              <a:t>1</a:t>
            </a:r>
          </a:p>
        </p:txBody>
      </p:sp>
      <p:sp>
        <p:nvSpPr>
          <p:cNvPr id="181" name="Rectangle 180"/>
          <p:cNvSpPr/>
          <p:nvPr/>
        </p:nvSpPr>
        <p:spPr>
          <a:xfrm>
            <a:off x="6695049" y="2285500"/>
            <a:ext cx="417001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 smtClean="0">
                <a:solidFill>
                  <a:srgbClr val="052B48"/>
                </a:solidFill>
              </a:rPr>
              <a:t>1..*</a:t>
            </a:r>
            <a:endParaRPr lang="en-US" sz="1200" dirty="0">
              <a:solidFill>
                <a:srgbClr val="052B48"/>
              </a:solidFill>
            </a:endParaRPr>
          </a:p>
        </p:txBody>
      </p:sp>
      <p:sp>
        <p:nvSpPr>
          <p:cNvPr id="182" name="Rectangle 181"/>
          <p:cNvSpPr/>
          <p:nvPr/>
        </p:nvSpPr>
        <p:spPr>
          <a:xfrm>
            <a:off x="8764133" y="1694174"/>
            <a:ext cx="262662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052B48"/>
                </a:solidFill>
              </a:rPr>
              <a:t>1</a:t>
            </a:r>
          </a:p>
        </p:txBody>
      </p:sp>
      <p:sp>
        <p:nvSpPr>
          <p:cNvPr id="183" name="Rectangle 182"/>
          <p:cNvSpPr/>
          <p:nvPr/>
        </p:nvSpPr>
        <p:spPr>
          <a:xfrm>
            <a:off x="6742611" y="1171196"/>
            <a:ext cx="1269990" cy="254279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 smtClean="0">
                <a:solidFill>
                  <a:srgbClr val="052B48"/>
                </a:solidFill>
              </a:rPr>
              <a:t>UnitTimes</a:t>
            </a:r>
            <a:endParaRPr lang="en-US" sz="1400" b="1" dirty="0">
              <a:solidFill>
                <a:srgbClr val="052B48"/>
              </a:solidFill>
            </a:endParaRPr>
          </a:p>
        </p:txBody>
      </p:sp>
      <p:sp>
        <p:nvSpPr>
          <p:cNvPr id="184" name="Rectangle 183"/>
          <p:cNvSpPr/>
          <p:nvPr/>
        </p:nvSpPr>
        <p:spPr>
          <a:xfrm>
            <a:off x="7607017" y="1613120"/>
            <a:ext cx="984821" cy="242521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rgbClr val="052B48"/>
                </a:solidFill>
              </a:rPr>
              <a:t>u</a:t>
            </a:r>
            <a:r>
              <a:rPr lang="en-US" sz="1400" b="1" dirty="0" smtClean="0">
                <a:solidFill>
                  <a:srgbClr val="052B48"/>
                </a:solidFill>
              </a:rPr>
              <a:t>nit_0</a:t>
            </a:r>
            <a:endParaRPr lang="en-US" sz="1400" b="1" dirty="0">
              <a:solidFill>
                <a:srgbClr val="052B48"/>
              </a:solidFill>
            </a:endParaRPr>
          </a:p>
        </p:txBody>
      </p:sp>
      <p:sp>
        <p:nvSpPr>
          <p:cNvPr id="185" name="Rectangle 184"/>
          <p:cNvSpPr/>
          <p:nvPr/>
        </p:nvSpPr>
        <p:spPr>
          <a:xfrm>
            <a:off x="7607017" y="1967348"/>
            <a:ext cx="984821" cy="239630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rgbClr val="052B48"/>
                </a:solidFill>
              </a:rPr>
              <a:t>u</a:t>
            </a:r>
            <a:r>
              <a:rPr lang="en-US" sz="1400" b="1" dirty="0" smtClean="0">
                <a:solidFill>
                  <a:srgbClr val="052B48"/>
                </a:solidFill>
              </a:rPr>
              <a:t>nit_1</a:t>
            </a:r>
            <a:endParaRPr lang="en-US" sz="1400" b="1" dirty="0">
              <a:solidFill>
                <a:srgbClr val="052B48"/>
              </a:solidFill>
            </a:endParaRPr>
          </a:p>
        </p:txBody>
      </p:sp>
      <p:sp>
        <p:nvSpPr>
          <p:cNvPr id="186" name="Rectangle 185"/>
          <p:cNvSpPr/>
          <p:nvPr/>
        </p:nvSpPr>
        <p:spPr>
          <a:xfrm>
            <a:off x="7607017" y="3199644"/>
            <a:ext cx="984821" cy="207035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rgbClr val="052B48"/>
                </a:solidFill>
              </a:rPr>
              <a:t>u</a:t>
            </a:r>
            <a:r>
              <a:rPr lang="en-US" sz="1400" b="1" dirty="0" smtClean="0">
                <a:solidFill>
                  <a:srgbClr val="052B48"/>
                </a:solidFill>
              </a:rPr>
              <a:t>nit_n</a:t>
            </a:r>
            <a:endParaRPr lang="en-US" sz="1400" b="1" dirty="0">
              <a:solidFill>
                <a:srgbClr val="052B48"/>
              </a:solidFill>
            </a:endParaRPr>
          </a:p>
        </p:txBody>
      </p:sp>
      <p:cxnSp>
        <p:nvCxnSpPr>
          <p:cNvPr id="187" name="Straight Arrow Connector 611"/>
          <p:cNvCxnSpPr>
            <a:stCxn id="219" idx="2"/>
            <a:endCxn id="186" idx="0"/>
          </p:cNvCxnSpPr>
          <p:nvPr/>
        </p:nvCxnSpPr>
        <p:spPr>
          <a:xfrm flipH="1">
            <a:off x="8099428" y="2568408"/>
            <a:ext cx="1" cy="631236"/>
          </a:xfrm>
          <a:prstGeom prst="straightConnector1">
            <a:avLst/>
          </a:prstGeom>
          <a:ln w="22225">
            <a:solidFill>
              <a:srgbClr val="052B48"/>
            </a:solidFill>
            <a:prstDash val="sysDash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88" name="Diamond 187"/>
          <p:cNvSpPr/>
          <p:nvPr/>
        </p:nvSpPr>
        <p:spPr>
          <a:xfrm rot="5400000">
            <a:off x="6918228" y="1501540"/>
            <a:ext cx="290666" cy="167284"/>
          </a:xfrm>
          <a:prstGeom prst="diamond">
            <a:avLst/>
          </a:prstGeom>
          <a:solidFill>
            <a:srgbClr val="052B48"/>
          </a:solidFill>
          <a:ln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189" name="Straight Arrow Connector 611"/>
          <p:cNvCxnSpPr>
            <a:stCxn id="188" idx="3"/>
            <a:endCxn id="184" idx="1"/>
          </p:cNvCxnSpPr>
          <p:nvPr/>
        </p:nvCxnSpPr>
        <p:spPr>
          <a:xfrm rot="16200000" flipH="1">
            <a:off x="7333356" y="1460720"/>
            <a:ext cx="3866" cy="543456"/>
          </a:xfrm>
          <a:prstGeom prst="bentConnector2">
            <a:avLst/>
          </a:prstGeom>
          <a:ln w="22225">
            <a:solidFill>
              <a:srgbClr val="052B48"/>
            </a:solidFill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0" name="Straight Arrow Connector 611"/>
          <p:cNvCxnSpPr>
            <a:stCxn id="188" idx="3"/>
            <a:endCxn id="185" idx="1"/>
          </p:cNvCxnSpPr>
          <p:nvPr/>
        </p:nvCxnSpPr>
        <p:spPr>
          <a:xfrm rot="16200000" flipH="1">
            <a:off x="7156965" y="1637111"/>
            <a:ext cx="356648" cy="543456"/>
          </a:xfrm>
          <a:prstGeom prst="bentConnector2">
            <a:avLst/>
          </a:prstGeom>
          <a:ln w="22225">
            <a:solidFill>
              <a:srgbClr val="052B48"/>
            </a:solidFill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1" name="Straight Arrow Connector 611"/>
          <p:cNvCxnSpPr>
            <a:stCxn id="188" idx="3"/>
            <a:endCxn id="186" idx="1"/>
          </p:cNvCxnSpPr>
          <p:nvPr/>
        </p:nvCxnSpPr>
        <p:spPr>
          <a:xfrm rot="16200000" flipH="1">
            <a:off x="6548966" y="2245110"/>
            <a:ext cx="1572647" cy="543456"/>
          </a:xfrm>
          <a:prstGeom prst="bentConnector2">
            <a:avLst/>
          </a:prstGeom>
          <a:ln w="22225">
            <a:solidFill>
              <a:srgbClr val="052B48"/>
            </a:solidFill>
            <a:prstDash val="sysDash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2" name="Diamond 191"/>
          <p:cNvSpPr/>
          <p:nvPr/>
        </p:nvSpPr>
        <p:spPr>
          <a:xfrm>
            <a:off x="8591838" y="2003521"/>
            <a:ext cx="290666" cy="167284"/>
          </a:xfrm>
          <a:prstGeom prst="diamond">
            <a:avLst/>
          </a:prstGeom>
          <a:solidFill>
            <a:srgbClr val="052B48"/>
          </a:solidFill>
          <a:ln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193" name="Straight Arrow Connector 10"/>
          <p:cNvCxnSpPr>
            <a:stCxn id="192" idx="3"/>
            <a:endCxn id="176" idx="1"/>
          </p:cNvCxnSpPr>
          <p:nvPr/>
        </p:nvCxnSpPr>
        <p:spPr>
          <a:xfrm>
            <a:off x="8882504" y="2087163"/>
            <a:ext cx="387096" cy="458168"/>
          </a:xfrm>
          <a:prstGeom prst="bentConnector3">
            <a:avLst>
              <a:gd name="adj1" fmla="val 50000"/>
            </a:avLst>
          </a:prstGeom>
          <a:ln w="22225">
            <a:solidFill>
              <a:srgbClr val="052B48"/>
            </a:solidFill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Rectangle 193"/>
          <p:cNvSpPr/>
          <p:nvPr/>
        </p:nvSpPr>
        <p:spPr>
          <a:xfrm>
            <a:off x="8777093" y="2027006"/>
            <a:ext cx="262662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052B48"/>
                </a:solidFill>
              </a:rPr>
              <a:t>1</a:t>
            </a:r>
          </a:p>
        </p:txBody>
      </p:sp>
      <p:sp>
        <p:nvSpPr>
          <p:cNvPr id="195" name="Rectangle 194"/>
          <p:cNvSpPr/>
          <p:nvPr/>
        </p:nvSpPr>
        <p:spPr>
          <a:xfrm>
            <a:off x="9052715" y="2471537"/>
            <a:ext cx="262662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052B48"/>
                </a:solidFill>
              </a:rPr>
              <a:t>1</a:t>
            </a:r>
          </a:p>
        </p:txBody>
      </p:sp>
      <p:sp>
        <p:nvSpPr>
          <p:cNvPr id="196" name="Rounded Rectangle 195"/>
          <p:cNvSpPr/>
          <p:nvPr/>
        </p:nvSpPr>
        <p:spPr>
          <a:xfrm>
            <a:off x="138571" y="1096489"/>
            <a:ext cx="6499081" cy="3237732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endParaRPr lang="en-US" dirty="0"/>
          </a:p>
        </p:txBody>
      </p:sp>
      <p:graphicFrame>
        <p:nvGraphicFramePr>
          <p:cNvPr id="197" name="Table 19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67471028"/>
              </p:ext>
            </p:extLst>
          </p:nvPr>
        </p:nvGraphicFramePr>
        <p:xfrm>
          <a:off x="248537" y="1500023"/>
          <a:ext cx="944486" cy="1066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95"/>
                <a:gridCol w="713991"/>
              </a:tblGrid>
              <a:tr h="171206">
                <a:tc>
                  <a:txBody>
                    <a:bodyPr/>
                    <a:lstStyle/>
                    <a:p>
                      <a:pPr algn="ctr"/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/>
                        <a:t> unit_ids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0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2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..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98" name="Table 19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6162210"/>
              </p:ext>
            </p:extLst>
          </p:nvPr>
        </p:nvGraphicFramePr>
        <p:xfrm>
          <a:off x="2333966" y="1489956"/>
          <a:ext cx="2428135" cy="1066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1387"/>
                <a:gridCol w="2096748"/>
              </a:tblGrid>
              <a:tr h="171206">
                <a:tc>
                  <a:txBody>
                    <a:bodyPr/>
                    <a:lstStyle/>
                    <a:p>
                      <a:pPr algn="ctr"/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dirty="0" smtClean="0"/>
                        <a:t>spike_times_index</a:t>
                      </a:r>
                      <a:endParaRPr lang="en-US" sz="1400" b="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0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spike_times{ {(0)</a:t>
                      </a:r>
                      <a:r>
                        <a:rPr lang="en-US" sz="1400" baseline="0" dirty="0" smtClean="0"/>
                        <a:t> </a:t>
                      </a:r>
                      <a:r>
                        <a:rPr lang="mr-IN" sz="1400" baseline="0" dirty="0" smtClean="0"/>
                        <a:t>–</a:t>
                      </a:r>
                      <a:r>
                        <a:rPr lang="en-US" sz="1400" baseline="0" dirty="0" smtClean="0"/>
                        <a:t> (5) </a:t>
                      </a:r>
                      <a:r>
                        <a:rPr lang="en-US" sz="1400" dirty="0" smtClean="0"/>
                        <a:t>}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spike_times{ {(6)</a:t>
                      </a:r>
                      <a:r>
                        <a:rPr lang="en-US" sz="1400" baseline="0" dirty="0" smtClean="0"/>
                        <a:t> </a:t>
                      </a:r>
                      <a:r>
                        <a:rPr lang="mr-IN" sz="1400" baseline="0" dirty="0" smtClean="0"/>
                        <a:t>–</a:t>
                      </a:r>
                      <a:r>
                        <a:rPr lang="en-US" sz="1400" baseline="0" dirty="0" smtClean="0"/>
                        <a:t> (8) </a:t>
                      </a:r>
                      <a:r>
                        <a:rPr lang="en-US" sz="1400" dirty="0" smtClean="0"/>
                        <a:t>}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spike_times{ {(9)</a:t>
                      </a:r>
                      <a:r>
                        <a:rPr lang="en-US" sz="1400" baseline="0" dirty="0" smtClean="0"/>
                        <a:t> </a:t>
                      </a:r>
                      <a:r>
                        <a:rPr lang="mr-IN" sz="1400" baseline="0" dirty="0" smtClean="0"/>
                        <a:t>–</a:t>
                      </a:r>
                      <a:r>
                        <a:rPr lang="en-US" sz="1400" baseline="0" dirty="0" smtClean="0"/>
                        <a:t> (10) </a:t>
                      </a:r>
                      <a:r>
                        <a:rPr lang="en-US" sz="1400" dirty="0" smtClean="0"/>
                        <a:t>}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..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199" name="TextBox 198"/>
          <p:cNvSpPr txBox="1"/>
          <p:nvPr/>
        </p:nvSpPr>
        <p:spPr>
          <a:xfrm>
            <a:off x="130877" y="1096489"/>
            <a:ext cx="21902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>
                <a:solidFill>
                  <a:srgbClr val="052B48"/>
                </a:solidFill>
                <a:latin typeface="Calibri"/>
                <a:cs typeface="Calibri"/>
              </a:rPr>
              <a:t>&lt;ElementIdentifiers&gt;</a:t>
            </a:r>
            <a:endParaRPr lang="en-US" sz="1800" b="1" dirty="0">
              <a:solidFill>
                <a:srgbClr val="052B48"/>
              </a:solidFill>
              <a:latin typeface="Calibri"/>
              <a:cs typeface="Calibri"/>
            </a:endParaRPr>
          </a:p>
        </p:txBody>
      </p:sp>
      <p:sp>
        <p:nvSpPr>
          <p:cNvPr id="200" name="TextBox 199"/>
          <p:cNvSpPr txBox="1"/>
          <p:nvPr/>
        </p:nvSpPr>
        <p:spPr>
          <a:xfrm>
            <a:off x="2333966" y="1096489"/>
            <a:ext cx="24281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800" b="1" dirty="0" smtClean="0">
                <a:solidFill>
                  <a:srgbClr val="052B48"/>
                </a:solidFill>
                <a:latin typeface="Calibri"/>
                <a:cs typeface="Calibri"/>
              </a:rPr>
              <a:t>&lt;VectorIndex&gt;</a:t>
            </a:r>
            <a:endParaRPr lang="en-US" sz="1800" b="1" dirty="0">
              <a:solidFill>
                <a:srgbClr val="052B48"/>
              </a:solidFill>
              <a:latin typeface="Calibri"/>
              <a:cs typeface="Calibri"/>
            </a:endParaRPr>
          </a:p>
        </p:txBody>
      </p:sp>
      <p:sp>
        <p:nvSpPr>
          <p:cNvPr id="201" name="TextBox 200"/>
          <p:cNvSpPr txBox="1"/>
          <p:nvPr/>
        </p:nvSpPr>
        <p:spPr>
          <a:xfrm>
            <a:off x="5184759" y="1096489"/>
            <a:ext cx="15034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>
                <a:solidFill>
                  <a:srgbClr val="052B48"/>
                </a:solidFill>
                <a:latin typeface="Calibri"/>
                <a:cs typeface="Calibri"/>
              </a:rPr>
              <a:t>&lt;VectorData&gt;</a:t>
            </a:r>
            <a:endParaRPr lang="en-US" sz="1800" b="1" dirty="0">
              <a:solidFill>
                <a:srgbClr val="052B48"/>
              </a:solidFill>
              <a:latin typeface="Calibri"/>
              <a:cs typeface="Calibri"/>
            </a:endParaRPr>
          </a:p>
        </p:txBody>
      </p:sp>
      <p:graphicFrame>
        <p:nvGraphicFramePr>
          <p:cNvPr id="202" name="Table 20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6765051"/>
              </p:ext>
            </p:extLst>
          </p:nvPr>
        </p:nvGraphicFramePr>
        <p:xfrm>
          <a:off x="5346333" y="1489956"/>
          <a:ext cx="1227530" cy="277367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9570"/>
                <a:gridCol w="927960"/>
              </a:tblGrid>
              <a:tr h="171206">
                <a:tc>
                  <a:txBody>
                    <a:bodyPr/>
                    <a:lstStyle/>
                    <a:p>
                      <a:pPr algn="ctr"/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/>
                        <a:t> spike_times</a:t>
                      </a:r>
                      <a:endParaRPr lang="en-US" sz="1400" b="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0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0.03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0.14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0.6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3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1.25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4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2.62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5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3.07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6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1.23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7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1.37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8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2.12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9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0.56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10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0.91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..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203" name="Left Brace 202"/>
          <p:cNvSpPr/>
          <p:nvPr/>
        </p:nvSpPr>
        <p:spPr>
          <a:xfrm>
            <a:off x="5222541" y="1710792"/>
            <a:ext cx="123791" cy="1273237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4" name="Left Brace 203"/>
          <p:cNvSpPr/>
          <p:nvPr/>
        </p:nvSpPr>
        <p:spPr>
          <a:xfrm>
            <a:off x="5222540" y="2990398"/>
            <a:ext cx="117216" cy="625531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5" name="Left Brace 204"/>
          <p:cNvSpPr/>
          <p:nvPr/>
        </p:nvSpPr>
        <p:spPr>
          <a:xfrm>
            <a:off x="5222540" y="3612954"/>
            <a:ext cx="117216" cy="436630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206" name="Curved Connector 205"/>
          <p:cNvCxnSpPr>
            <a:stCxn id="207" idx="3"/>
            <a:endCxn id="205" idx="1"/>
          </p:cNvCxnSpPr>
          <p:nvPr/>
        </p:nvCxnSpPr>
        <p:spPr>
          <a:xfrm>
            <a:off x="4762103" y="2232612"/>
            <a:ext cx="460438" cy="1598659"/>
          </a:xfrm>
          <a:prstGeom prst="curvedConnector3">
            <a:avLst>
              <a:gd name="adj1" fmla="val 24586"/>
            </a:avLst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7" name="Rectangle 206"/>
          <p:cNvSpPr/>
          <p:nvPr/>
        </p:nvSpPr>
        <p:spPr>
          <a:xfrm>
            <a:off x="4553830" y="2127306"/>
            <a:ext cx="208273" cy="210608"/>
          </a:xfrm>
          <a:prstGeom prst="rect">
            <a:avLst/>
          </a:prstGeom>
          <a:noFill/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8" name="Rectangle 207"/>
          <p:cNvSpPr/>
          <p:nvPr/>
        </p:nvSpPr>
        <p:spPr>
          <a:xfrm>
            <a:off x="4553830" y="1916698"/>
            <a:ext cx="208273" cy="210608"/>
          </a:xfrm>
          <a:prstGeom prst="rect">
            <a:avLst/>
          </a:prstGeom>
          <a:noFill/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209" name="Curved Connector 208"/>
          <p:cNvCxnSpPr>
            <a:stCxn id="208" idx="3"/>
            <a:endCxn id="204" idx="1"/>
          </p:cNvCxnSpPr>
          <p:nvPr/>
        </p:nvCxnSpPr>
        <p:spPr>
          <a:xfrm>
            <a:off x="4762103" y="2022002"/>
            <a:ext cx="460438" cy="1281160"/>
          </a:xfrm>
          <a:prstGeom prst="curvedConnector3">
            <a:avLst>
              <a:gd name="adj1" fmla="val 42057"/>
            </a:avLst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0" name="Rectangle 209"/>
          <p:cNvSpPr/>
          <p:nvPr/>
        </p:nvSpPr>
        <p:spPr>
          <a:xfrm>
            <a:off x="4553829" y="1710790"/>
            <a:ext cx="208273" cy="210608"/>
          </a:xfrm>
          <a:prstGeom prst="rect">
            <a:avLst/>
          </a:prstGeom>
          <a:noFill/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211" name="Curved Connector 210"/>
          <p:cNvCxnSpPr>
            <a:stCxn id="210" idx="3"/>
            <a:endCxn id="203" idx="1"/>
          </p:cNvCxnSpPr>
          <p:nvPr/>
        </p:nvCxnSpPr>
        <p:spPr>
          <a:xfrm>
            <a:off x="4762102" y="1816096"/>
            <a:ext cx="460439" cy="531315"/>
          </a:xfrm>
          <a:prstGeom prst="curvedConnector3">
            <a:avLst>
              <a:gd name="adj1" fmla="val 50000"/>
            </a:avLst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2" name="Curved Connector 589"/>
          <p:cNvCxnSpPr/>
          <p:nvPr/>
        </p:nvCxnSpPr>
        <p:spPr>
          <a:xfrm>
            <a:off x="1193024" y="1816093"/>
            <a:ext cx="1140943" cy="12700"/>
          </a:xfrm>
          <a:prstGeom prst="straightConnector1">
            <a:avLst/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3" name="Curved Connector 589"/>
          <p:cNvCxnSpPr/>
          <p:nvPr/>
        </p:nvCxnSpPr>
        <p:spPr>
          <a:xfrm>
            <a:off x="1193024" y="2022002"/>
            <a:ext cx="1140943" cy="12700"/>
          </a:xfrm>
          <a:prstGeom prst="straightConnector1">
            <a:avLst/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4" name="Curved Connector 589"/>
          <p:cNvCxnSpPr/>
          <p:nvPr/>
        </p:nvCxnSpPr>
        <p:spPr>
          <a:xfrm>
            <a:off x="1193024" y="2247809"/>
            <a:ext cx="1140943" cy="12700"/>
          </a:xfrm>
          <a:prstGeom prst="straightConnector1">
            <a:avLst/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5" name="TextBox 214"/>
          <p:cNvSpPr txBox="1"/>
          <p:nvPr/>
        </p:nvSpPr>
        <p:spPr>
          <a:xfrm>
            <a:off x="2924541" y="2491353"/>
            <a:ext cx="183756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rgbClr val="052B48"/>
                </a:solidFill>
                <a:latin typeface="Calibri"/>
                <a:cs typeface="Calibri"/>
              </a:rPr>
              <a:t>r</a:t>
            </a:r>
            <a:r>
              <a:rPr lang="en-US" sz="1400" dirty="0" smtClean="0">
                <a:solidFill>
                  <a:srgbClr val="052B48"/>
                </a:solidFill>
                <a:latin typeface="Calibri"/>
                <a:cs typeface="Calibri"/>
              </a:rPr>
              <a:t>egion references</a:t>
            </a:r>
            <a:endParaRPr lang="en-US" sz="1400" dirty="0">
              <a:solidFill>
                <a:srgbClr val="052B48"/>
              </a:solidFill>
              <a:latin typeface="Calibri"/>
              <a:cs typeface="Calibri"/>
            </a:endParaRPr>
          </a:p>
        </p:txBody>
      </p:sp>
      <p:sp>
        <p:nvSpPr>
          <p:cNvPr id="216" name="Rounded Rectangle 215"/>
          <p:cNvSpPr/>
          <p:nvPr/>
        </p:nvSpPr>
        <p:spPr>
          <a:xfrm>
            <a:off x="138570" y="4060532"/>
            <a:ext cx="1845868" cy="265484"/>
          </a:xfrm>
          <a:prstGeom prst="roundRect">
            <a:avLst>
              <a:gd name="adj" fmla="val 0"/>
            </a:avLst>
          </a:prstGeom>
          <a:solidFill>
            <a:srgbClr val="052B48"/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n-US" sz="1800" b="1" dirty="0" smtClean="0">
                <a:solidFill>
                  <a:schemeClr val="bg1"/>
                </a:solidFill>
              </a:rPr>
              <a:t>NWB:N v2.0</a:t>
            </a:r>
            <a:endParaRPr lang="en-US" sz="1800" dirty="0">
              <a:solidFill>
                <a:schemeClr val="bg1"/>
              </a:solidFill>
            </a:endParaRPr>
          </a:p>
        </p:txBody>
      </p:sp>
      <p:sp>
        <p:nvSpPr>
          <p:cNvPr id="217" name="Rounded Rectangle 216"/>
          <p:cNvSpPr/>
          <p:nvPr/>
        </p:nvSpPr>
        <p:spPr>
          <a:xfrm>
            <a:off x="6685911" y="4040448"/>
            <a:ext cx="2140847" cy="265484"/>
          </a:xfrm>
          <a:prstGeom prst="roundRect">
            <a:avLst>
              <a:gd name="adj" fmla="val 0"/>
            </a:avLst>
          </a:prstGeom>
          <a:solidFill>
            <a:srgbClr val="052B48"/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n-US" sz="1600" b="1" dirty="0" smtClean="0">
                <a:solidFill>
                  <a:schemeClr val="bg1"/>
                </a:solidFill>
              </a:rPr>
              <a:t>NWB:N v1.0.x</a:t>
            </a:r>
            <a:endParaRPr lang="en-US" sz="1600" b="1" dirty="0">
              <a:solidFill>
                <a:schemeClr val="bg1"/>
              </a:solidFill>
            </a:endParaRPr>
          </a:p>
        </p:txBody>
      </p:sp>
      <p:graphicFrame>
        <p:nvGraphicFramePr>
          <p:cNvPr id="218" name="Table 2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1193219"/>
              </p:ext>
            </p:extLst>
          </p:nvPr>
        </p:nvGraphicFramePr>
        <p:xfrm>
          <a:off x="9259415" y="3124451"/>
          <a:ext cx="944486" cy="85343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495"/>
                <a:gridCol w="713991"/>
              </a:tblGrid>
              <a:tr h="171206">
                <a:tc>
                  <a:txBody>
                    <a:bodyPr/>
                    <a:lstStyle/>
                    <a:p>
                      <a:pPr algn="ctr"/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/>
                        <a:t> times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0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0.56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0.91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..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..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19" name="Rectangle 218"/>
          <p:cNvSpPr/>
          <p:nvPr/>
        </p:nvSpPr>
        <p:spPr>
          <a:xfrm>
            <a:off x="7607018" y="2328778"/>
            <a:ext cx="984821" cy="239630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rgbClr val="052B48"/>
                </a:solidFill>
              </a:rPr>
              <a:t>u</a:t>
            </a:r>
            <a:r>
              <a:rPr lang="en-US" sz="1400" b="1" dirty="0" smtClean="0">
                <a:solidFill>
                  <a:srgbClr val="052B48"/>
                </a:solidFill>
              </a:rPr>
              <a:t>nit_2</a:t>
            </a:r>
            <a:endParaRPr lang="en-US" sz="1400" b="1" dirty="0">
              <a:solidFill>
                <a:srgbClr val="052B48"/>
              </a:solidFill>
            </a:endParaRPr>
          </a:p>
        </p:txBody>
      </p:sp>
      <p:cxnSp>
        <p:nvCxnSpPr>
          <p:cNvPr id="220" name="Straight Arrow Connector 611"/>
          <p:cNvCxnSpPr>
            <a:stCxn id="188" idx="3"/>
            <a:endCxn id="219" idx="1"/>
          </p:cNvCxnSpPr>
          <p:nvPr/>
        </p:nvCxnSpPr>
        <p:spPr>
          <a:xfrm rot="16200000" flipH="1">
            <a:off x="6976250" y="1817825"/>
            <a:ext cx="718078" cy="543457"/>
          </a:xfrm>
          <a:prstGeom prst="bentConnector2">
            <a:avLst/>
          </a:prstGeom>
          <a:ln w="22225">
            <a:solidFill>
              <a:srgbClr val="052B48"/>
            </a:solidFill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1" name="Diamond 220"/>
          <p:cNvSpPr/>
          <p:nvPr/>
        </p:nvSpPr>
        <p:spPr>
          <a:xfrm>
            <a:off x="8598905" y="2339131"/>
            <a:ext cx="290666" cy="167284"/>
          </a:xfrm>
          <a:prstGeom prst="diamond">
            <a:avLst/>
          </a:prstGeom>
          <a:solidFill>
            <a:srgbClr val="052B48"/>
          </a:solidFill>
          <a:ln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222" name="Straight Arrow Connector 10"/>
          <p:cNvCxnSpPr>
            <a:stCxn id="221" idx="3"/>
            <a:endCxn id="218" idx="1"/>
          </p:cNvCxnSpPr>
          <p:nvPr/>
        </p:nvCxnSpPr>
        <p:spPr>
          <a:xfrm>
            <a:off x="8889571" y="2422773"/>
            <a:ext cx="369844" cy="1128397"/>
          </a:xfrm>
          <a:prstGeom prst="bentConnector3">
            <a:avLst>
              <a:gd name="adj1" fmla="val 17883"/>
            </a:avLst>
          </a:prstGeom>
          <a:ln w="22225">
            <a:solidFill>
              <a:srgbClr val="052B48"/>
            </a:solidFill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3" name="Rectangle 222"/>
          <p:cNvSpPr/>
          <p:nvPr/>
        </p:nvSpPr>
        <p:spPr>
          <a:xfrm>
            <a:off x="8740288" y="2407075"/>
            <a:ext cx="262662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052B48"/>
                </a:solidFill>
              </a:rPr>
              <a:t>1</a:t>
            </a:r>
          </a:p>
        </p:txBody>
      </p:sp>
      <p:sp>
        <p:nvSpPr>
          <p:cNvPr id="224" name="Rectangle 223"/>
          <p:cNvSpPr/>
          <p:nvPr/>
        </p:nvSpPr>
        <p:spPr>
          <a:xfrm>
            <a:off x="9038880" y="3500483"/>
            <a:ext cx="262662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052B48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6958115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4197932" y="2937074"/>
            <a:ext cx="10115121" cy="1882439"/>
          </a:xfrm>
          <a:prstGeom prst="roundRect">
            <a:avLst>
              <a:gd name="adj" fmla="val 0"/>
            </a:avLst>
          </a:prstGeom>
          <a:solidFill>
            <a:srgbClr val="D9D9D9"/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800" b="1" dirty="0" smtClean="0">
                <a:solidFill>
                  <a:srgbClr val="052B48"/>
                </a:solidFill>
              </a:rPr>
              <a:t>/general/extracellular_ephys</a:t>
            </a:r>
            <a:endParaRPr lang="en-US" sz="1800" b="1" dirty="0">
              <a:solidFill>
                <a:srgbClr val="052B48"/>
              </a:solidFill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861778" y="415984"/>
            <a:ext cx="13444862" cy="2416562"/>
          </a:xfrm>
          <a:prstGeom prst="roundRect">
            <a:avLst>
              <a:gd name="adj" fmla="val 0"/>
            </a:avLst>
          </a:prstGeom>
          <a:solidFill>
            <a:schemeClr val="bg1">
              <a:lumMod val="85000"/>
            </a:schemeClr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2400" b="1" dirty="0" smtClean="0">
                <a:solidFill>
                  <a:srgbClr val="052B48"/>
                </a:solidFill>
              </a:rPr>
              <a:t>/intervals/units</a:t>
            </a:r>
            <a:endParaRPr lang="en-US" sz="2400" b="1" dirty="0">
              <a:solidFill>
                <a:srgbClr val="052B48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10343208" y="1132678"/>
            <a:ext cx="3743625" cy="1598628"/>
          </a:xfrm>
          <a:prstGeom prst="roundRect">
            <a:avLst>
              <a:gd name="adj" fmla="val 0"/>
            </a:avLst>
          </a:prstGeom>
          <a:solidFill>
            <a:srgbClr val="B7DEE8"/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600" b="1" dirty="0" smtClean="0">
                <a:solidFill>
                  <a:srgbClr val="052B48"/>
                </a:solidFill>
                <a:latin typeface="Courier"/>
                <a:cs typeface="Courier"/>
              </a:rPr>
              <a:t>VectorData </a:t>
            </a:r>
            <a:r>
              <a:rPr lang="en-US" sz="1600" b="1" dirty="0" smtClean="0">
                <a:solidFill>
                  <a:srgbClr val="052B48"/>
                </a:solidFill>
                <a:latin typeface="Calibri"/>
                <a:cs typeface="Calibri"/>
              </a:rPr>
              <a:t>referenced from the table</a:t>
            </a:r>
            <a:endParaRPr lang="en-US" sz="1600" b="1" dirty="0">
              <a:solidFill>
                <a:srgbClr val="052B48"/>
              </a:solidFill>
              <a:latin typeface="Calibri"/>
              <a:cs typeface="Calibri"/>
            </a:endParaRPr>
          </a:p>
        </p:txBody>
      </p:sp>
      <p:sp>
        <p:nvSpPr>
          <p:cNvPr id="7" name="Left Brace 6"/>
          <p:cNvSpPr/>
          <p:nvPr/>
        </p:nvSpPr>
        <p:spPr>
          <a:xfrm rot="5400000">
            <a:off x="9734248" y="-1327199"/>
            <a:ext cx="255015" cy="4664739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ounded Rectangle 7"/>
          <p:cNvSpPr/>
          <p:nvPr/>
        </p:nvSpPr>
        <p:spPr>
          <a:xfrm>
            <a:off x="1087534" y="1136575"/>
            <a:ext cx="8260995" cy="1598628"/>
          </a:xfrm>
          <a:prstGeom prst="roundRect">
            <a:avLst>
              <a:gd name="adj" fmla="val 0"/>
            </a:avLst>
          </a:prstGeom>
          <a:solidFill>
            <a:schemeClr val="accent5">
              <a:lumMod val="40000"/>
              <a:lumOff val="60000"/>
            </a:schemeClr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600" b="1" dirty="0" smtClean="0">
                <a:solidFill>
                  <a:srgbClr val="052B48"/>
                </a:solidFill>
              </a:rPr>
              <a:t>Unit metadata table (</a:t>
            </a:r>
            <a:r>
              <a:rPr lang="en-US" sz="1600" b="1" dirty="0" smtClean="0">
                <a:solidFill>
                  <a:srgbClr val="052B48"/>
                </a:solidFill>
                <a:latin typeface="Courier"/>
                <a:cs typeface="Courier"/>
              </a:rPr>
              <a:t>DynamicTable</a:t>
            </a:r>
            <a:r>
              <a:rPr lang="en-US" sz="1600" b="1" dirty="0" smtClean="0">
                <a:solidFill>
                  <a:srgbClr val="052B48"/>
                </a:solidFill>
              </a:rPr>
              <a:t>)</a:t>
            </a:r>
            <a:endParaRPr lang="en-US" sz="1600" b="1" dirty="0">
              <a:solidFill>
                <a:srgbClr val="052B48"/>
              </a:solidFill>
            </a:endParaRPr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6561136"/>
              </p:ext>
            </p:extLst>
          </p:nvPr>
        </p:nvGraphicFramePr>
        <p:xfrm>
          <a:off x="1186367" y="1519480"/>
          <a:ext cx="566383" cy="1066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2172"/>
                <a:gridCol w="334211"/>
              </a:tblGrid>
              <a:tr h="171206">
                <a:tc gridSpan="2"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/>
                        <a:t>id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b="0" baseline="0" dirty="0" smtClean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0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2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..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1473613"/>
              </p:ext>
            </p:extLst>
          </p:nvPr>
        </p:nvGraphicFramePr>
        <p:xfrm>
          <a:off x="1819844" y="1519480"/>
          <a:ext cx="1230219" cy="1066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30219"/>
              </a:tblGrid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/>
                        <a:t>electrode_group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0616735"/>
              </p:ext>
            </p:extLst>
          </p:nvPr>
        </p:nvGraphicFramePr>
        <p:xfrm>
          <a:off x="3106882" y="1519480"/>
          <a:ext cx="761002" cy="1066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1002"/>
              </a:tblGrid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/>
                        <a:t>electrodes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2435306"/>
              </p:ext>
            </p:extLst>
          </p:nvPr>
        </p:nvGraphicFramePr>
        <p:xfrm>
          <a:off x="3934678" y="1519480"/>
          <a:ext cx="1360225" cy="1066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60225"/>
              </a:tblGrid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/>
                        <a:t>waveform_mean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[0.1, 0.3,</a:t>
                      </a:r>
                      <a:r>
                        <a:rPr lang="mr-IN" sz="1400" dirty="0" smtClean="0"/>
                        <a:t>…</a:t>
                      </a:r>
                      <a:r>
                        <a:rPr lang="en-US" sz="1400" dirty="0" smtClean="0"/>
                        <a:t>]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[1.2, 1.3,</a:t>
                      </a:r>
                      <a:r>
                        <a:rPr lang="mr-IN" sz="1400" dirty="0" smtClean="0"/>
                        <a:t>…</a:t>
                      </a:r>
                      <a:r>
                        <a:rPr lang="en-US" sz="1400" dirty="0" smtClean="0"/>
                        <a:t>]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[0.2, 0.4,</a:t>
                      </a:r>
                      <a:r>
                        <a:rPr lang="mr-IN" sz="1400" dirty="0" smtClean="0"/>
                        <a:t>…</a:t>
                      </a:r>
                      <a:r>
                        <a:rPr lang="en-US" sz="1400" dirty="0" smtClean="0"/>
                        <a:t>]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6716274"/>
              </p:ext>
            </p:extLst>
          </p:nvPr>
        </p:nvGraphicFramePr>
        <p:xfrm>
          <a:off x="5348189" y="1519480"/>
          <a:ext cx="1104800" cy="1066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04800"/>
              </a:tblGrid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/>
                        <a:t>waveform_sd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[0.04, 0.06,</a:t>
                      </a:r>
                      <a:r>
                        <a:rPr lang="mr-IN" sz="1400" dirty="0" smtClean="0"/>
                        <a:t>…</a:t>
                      </a:r>
                      <a:r>
                        <a:rPr lang="en-US" sz="1400" dirty="0" smtClean="0"/>
                        <a:t>]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[0.07, 0.08,</a:t>
                      </a:r>
                      <a:r>
                        <a:rPr lang="mr-IN" sz="1400" dirty="0" smtClean="0"/>
                        <a:t>…</a:t>
                      </a:r>
                      <a:r>
                        <a:rPr lang="en-US" sz="1400" dirty="0" smtClean="0"/>
                        <a:t>]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[0.05, 0.02,</a:t>
                      </a:r>
                      <a:r>
                        <a:rPr lang="mr-IN" sz="1400" dirty="0" smtClean="0"/>
                        <a:t>…</a:t>
                      </a:r>
                      <a:r>
                        <a:rPr lang="en-US" sz="1400" dirty="0" smtClean="0"/>
                        <a:t>]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93954450"/>
              </p:ext>
            </p:extLst>
          </p:nvPr>
        </p:nvGraphicFramePr>
        <p:xfrm>
          <a:off x="7549225" y="1519480"/>
          <a:ext cx="1706268" cy="1066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6268"/>
              </a:tblGrid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en-US" sz="1400" b="0" dirty="0" smtClean="0"/>
                        <a:t>spike_times_index</a:t>
                      </a:r>
                      <a:endParaRPr lang="en-US" sz="1400" b="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spike_times{ {0} – {1} }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spike_times{ {2} – {..} }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mr-IN" sz="1400" dirty="0" smtClean="0"/>
                        <a:t>…</a:t>
                      </a:r>
                      <a:endParaRPr lang="en-US" sz="1400" dirty="0" smtClean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89044088"/>
              </p:ext>
            </p:extLst>
          </p:nvPr>
        </p:nvGraphicFramePr>
        <p:xfrm>
          <a:off x="10789605" y="1517456"/>
          <a:ext cx="1420301" cy="1066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20301"/>
              </a:tblGrid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en-US" sz="1400" b="0" dirty="0" smtClean="0"/>
                        <a:t>spike times</a:t>
                      </a:r>
                      <a:endParaRPr lang="en-US" sz="1400" b="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0.03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0.14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marL="0" marR="0" indent="0" algn="ctr" defTabSz="235100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0.6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cxnSp>
        <p:nvCxnSpPr>
          <p:cNvPr id="16" name="Curved Connector 589"/>
          <p:cNvCxnSpPr>
            <a:endCxn id="14" idx="1"/>
          </p:cNvCxnSpPr>
          <p:nvPr/>
        </p:nvCxnSpPr>
        <p:spPr>
          <a:xfrm>
            <a:off x="6502973" y="2050856"/>
            <a:ext cx="1046252" cy="2023"/>
          </a:xfrm>
          <a:prstGeom prst="straightConnector1">
            <a:avLst/>
          </a:prstGeom>
          <a:ln w="34925" cmpd="sng">
            <a:solidFill>
              <a:srgbClr val="052B48"/>
            </a:solidFill>
            <a:prstDash val="sysDot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Curved Connector 589"/>
          <p:cNvCxnSpPr/>
          <p:nvPr/>
        </p:nvCxnSpPr>
        <p:spPr>
          <a:xfrm>
            <a:off x="12209906" y="1931992"/>
            <a:ext cx="1685688" cy="0"/>
          </a:xfrm>
          <a:prstGeom prst="straightConnector1">
            <a:avLst/>
          </a:prstGeom>
          <a:ln w="34925" cmpd="sng">
            <a:solidFill>
              <a:srgbClr val="052B48"/>
            </a:solidFill>
            <a:prstDash val="sysDot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8" name="Left Brace 17"/>
          <p:cNvSpPr/>
          <p:nvPr/>
        </p:nvSpPr>
        <p:spPr>
          <a:xfrm>
            <a:off x="10665814" y="1761517"/>
            <a:ext cx="123791" cy="398458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19" name="Curved Connector 670"/>
          <p:cNvCxnSpPr>
            <a:endCxn id="18" idx="1"/>
          </p:cNvCxnSpPr>
          <p:nvPr/>
        </p:nvCxnSpPr>
        <p:spPr>
          <a:xfrm>
            <a:off x="9255493" y="1854972"/>
            <a:ext cx="1410321" cy="105774"/>
          </a:xfrm>
          <a:prstGeom prst="straightConnector1">
            <a:avLst/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Left Brace 19"/>
          <p:cNvSpPr/>
          <p:nvPr/>
        </p:nvSpPr>
        <p:spPr>
          <a:xfrm>
            <a:off x="10665814" y="2159975"/>
            <a:ext cx="123791" cy="260002"/>
          </a:xfrm>
          <a:prstGeom prst="leftBrace">
            <a:avLst/>
          </a:prstGeom>
          <a:ln w="19050" cmpd="sng">
            <a:solidFill>
              <a:srgbClr val="052B48"/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21" name="Curved Connector 670"/>
          <p:cNvCxnSpPr>
            <a:stCxn id="14" idx="3"/>
            <a:endCxn id="20" idx="1"/>
          </p:cNvCxnSpPr>
          <p:nvPr/>
        </p:nvCxnSpPr>
        <p:spPr>
          <a:xfrm>
            <a:off x="9255493" y="2052879"/>
            <a:ext cx="1410321" cy="237097"/>
          </a:xfrm>
          <a:prstGeom prst="straightConnector1">
            <a:avLst/>
          </a:prstGeom>
          <a:ln w="19050" cmpd="sng">
            <a:solidFill>
              <a:srgbClr val="052B48"/>
            </a:solidFill>
            <a:prstDash val="sysDash"/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Left Brace 21"/>
          <p:cNvSpPr/>
          <p:nvPr/>
        </p:nvSpPr>
        <p:spPr>
          <a:xfrm rot="5400000">
            <a:off x="13019840" y="70604"/>
            <a:ext cx="255015" cy="1876927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3" name="Rounded Rectangle 22"/>
          <p:cNvSpPr/>
          <p:nvPr/>
        </p:nvSpPr>
        <p:spPr>
          <a:xfrm>
            <a:off x="12208583" y="418840"/>
            <a:ext cx="1876926" cy="458633"/>
          </a:xfrm>
          <a:prstGeom prst="roundRect">
            <a:avLst>
              <a:gd name="adj" fmla="val 0"/>
            </a:avLst>
          </a:prstGeom>
          <a:noFill/>
          <a:ln w="19050" cmpd="sng"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400" dirty="0" smtClean="0">
                <a:solidFill>
                  <a:srgbClr val="052B48"/>
                </a:solidFill>
                <a:latin typeface="Calibri"/>
                <a:cs typeface="Calibri"/>
              </a:rPr>
              <a:t>dynamic user </a:t>
            </a:r>
          </a:p>
          <a:p>
            <a:pPr algn="ctr"/>
            <a:r>
              <a:rPr lang="en-US" sz="1400" dirty="0" smtClean="0">
                <a:solidFill>
                  <a:srgbClr val="052B48"/>
                </a:solidFill>
                <a:latin typeface="Calibri"/>
                <a:cs typeface="Calibri"/>
              </a:rPr>
              <a:t>vector data datasets</a:t>
            </a:r>
            <a:endParaRPr lang="en-US" sz="1400" dirty="0">
              <a:solidFill>
                <a:srgbClr val="052B48"/>
              </a:solidFill>
              <a:latin typeface="Calibri"/>
              <a:cs typeface="Calibri"/>
            </a:endParaRPr>
          </a:p>
        </p:txBody>
      </p:sp>
      <p:sp>
        <p:nvSpPr>
          <p:cNvPr id="24" name="Rounded Rectangle 23"/>
          <p:cNvSpPr/>
          <p:nvPr/>
        </p:nvSpPr>
        <p:spPr>
          <a:xfrm>
            <a:off x="7491369" y="422136"/>
            <a:ext cx="4722993" cy="489339"/>
          </a:xfrm>
          <a:prstGeom prst="roundRect">
            <a:avLst>
              <a:gd name="adj" fmla="val 0"/>
            </a:avLst>
          </a:prstGeom>
          <a:noFill/>
          <a:ln w="19050" cmpd="sng"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400" dirty="0" smtClean="0">
                <a:solidFill>
                  <a:srgbClr val="052B48"/>
                </a:solidFill>
                <a:latin typeface="Calibri"/>
                <a:cs typeface="Calibri"/>
              </a:rPr>
              <a:t>Previously part of </a:t>
            </a:r>
          </a:p>
          <a:p>
            <a:pPr algn="ctr"/>
            <a:r>
              <a:rPr lang="en-US" sz="1400" dirty="0" smtClean="0">
                <a:solidFill>
                  <a:srgbClr val="052B48"/>
                </a:solidFill>
                <a:latin typeface="Courier"/>
                <a:cs typeface="Courier"/>
              </a:rPr>
              <a:t>UnitTimes</a:t>
            </a:r>
            <a:endParaRPr lang="en-US" sz="1400" dirty="0">
              <a:solidFill>
                <a:srgbClr val="052B48"/>
              </a:solidFill>
              <a:latin typeface="Courier"/>
              <a:cs typeface="Courier"/>
            </a:endParaRPr>
          </a:p>
        </p:txBody>
      </p:sp>
      <p:sp>
        <p:nvSpPr>
          <p:cNvPr id="25" name="Left Brace 24"/>
          <p:cNvSpPr/>
          <p:nvPr/>
        </p:nvSpPr>
        <p:spPr>
          <a:xfrm rot="5400000">
            <a:off x="6866979" y="478994"/>
            <a:ext cx="255015" cy="1069800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Rounded Rectangle 25"/>
          <p:cNvSpPr/>
          <p:nvPr/>
        </p:nvSpPr>
        <p:spPr>
          <a:xfrm>
            <a:off x="6201799" y="422726"/>
            <a:ext cx="1586684" cy="488749"/>
          </a:xfrm>
          <a:prstGeom prst="roundRect">
            <a:avLst>
              <a:gd name="adj" fmla="val 0"/>
            </a:avLst>
          </a:prstGeom>
          <a:noFill/>
          <a:ln w="19050" cmpd="sng"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400" dirty="0" smtClean="0">
                <a:solidFill>
                  <a:srgbClr val="052B48"/>
                </a:solidFill>
                <a:latin typeface="Calibri"/>
                <a:cs typeface="Calibri"/>
              </a:rPr>
              <a:t>dynamic</a:t>
            </a:r>
            <a:r>
              <a:rPr lang="en-US" sz="1400" dirty="0">
                <a:solidFill>
                  <a:srgbClr val="052B48"/>
                </a:solidFill>
                <a:latin typeface="Calibri"/>
                <a:cs typeface="Calibri"/>
              </a:rPr>
              <a:t> </a:t>
            </a:r>
            <a:r>
              <a:rPr lang="en-US" sz="1400" dirty="0" smtClean="0">
                <a:solidFill>
                  <a:srgbClr val="052B48"/>
                </a:solidFill>
                <a:latin typeface="Calibri"/>
                <a:cs typeface="Calibri"/>
              </a:rPr>
              <a:t>metadata table columns</a:t>
            </a:r>
            <a:endParaRPr lang="en-US" sz="1400" dirty="0">
              <a:solidFill>
                <a:srgbClr val="052B48"/>
              </a:solidFill>
              <a:latin typeface="Calibri"/>
              <a:cs typeface="Calibri"/>
            </a:endParaRPr>
          </a:p>
        </p:txBody>
      </p:sp>
      <p:sp>
        <p:nvSpPr>
          <p:cNvPr id="27" name="Left Brace 26"/>
          <p:cNvSpPr/>
          <p:nvPr/>
        </p:nvSpPr>
        <p:spPr>
          <a:xfrm rot="5400000">
            <a:off x="5061247" y="-242876"/>
            <a:ext cx="255015" cy="2513541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Rounded Rectangle 27"/>
          <p:cNvSpPr/>
          <p:nvPr/>
        </p:nvSpPr>
        <p:spPr>
          <a:xfrm>
            <a:off x="3925766" y="415984"/>
            <a:ext cx="2530730" cy="590715"/>
          </a:xfrm>
          <a:prstGeom prst="roundRect">
            <a:avLst>
              <a:gd name="adj" fmla="val 0"/>
            </a:avLst>
          </a:prstGeom>
          <a:noFill/>
          <a:ln w="19050" cmpd="sng"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400" dirty="0" smtClean="0">
                <a:solidFill>
                  <a:srgbClr val="052B48"/>
                </a:solidFill>
                <a:latin typeface="Calibri"/>
                <a:cs typeface="Calibri"/>
              </a:rPr>
              <a:t>Previously part of </a:t>
            </a:r>
            <a:r>
              <a:rPr lang="en-US" sz="1400" dirty="0" smtClean="0">
                <a:solidFill>
                  <a:srgbClr val="052B48"/>
                </a:solidFill>
                <a:latin typeface="Courier"/>
                <a:cs typeface="Courier"/>
              </a:rPr>
              <a:t>ClusterWaveforms</a:t>
            </a:r>
            <a:endParaRPr lang="en-US" sz="1400" dirty="0">
              <a:solidFill>
                <a:srgbClr val="052B48"/>
              </a:solidFill>
              <a:latin typeface="Courier"/>
              <a:cs typeface="Courier"/>
            </a:endParaRPr>
          </a:p>
        </p:txBody>
      </p:sp>
      <p:graphicFrame>
        <p:nvGraphicFramePr>
          <p:cNvPr id="29" name="Table 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1931408"/>
              </p:ext>
            </p:extLst>
          </p:nvPr>
        </p:nvGraphicFramePr>
        <p:xfrm>
          <a:off x="4606771" y="3353902"/>
          <a:ext cx="5600595" cy="128015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1673"/>
                <a:gridCol w="417387"/>
                <a:gridCol w="322242"/>
                <a:gridCol w="331719"/>
                <a:gridCol w="350675"/>
                <a:gridCol w="549706"/>
                <a:gridCol w="720305"/>
                <a:gridCol w="834037"/>
                <a:gridCol w="653961"/>
                <a:gridCol w="1108890"/>
              </a:tblGrid>
              <a:tr h="171206">
                <a:tc gridSpan="10"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/>
                        <a:t>electrodes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b="0" baseline="0" dirty="0" smtClean="0"/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b="0" baseline="0" dirty="0" smtClean="0"/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b="0" baseline="0" dirty="0" smtClean="0"/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b="0" baseline="0" dirty="0" smtClean="0"/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b="0" baseline="0" dirty="0" smtClean="0"/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b="0" baseline="0" dirty="0" smtClean="0"/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b="0" baseline="0" dirty="0" smtClean="0"/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b="0" baseline="0" dirty="0" smtClean="0"/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400" b="0" baseline="0" dirty="0" smtClean="0"/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ctr"/>
                      <a:endParaRPr lang="en-US" sz="1400" b="0" baseline="0" dirty="0" smtClean="0"/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>
                          <a:solidFill>
                            <a:srgbClr val="FFFFFF"/>
                          </a:solidFill>
                        </a:rPr>
                        <a:t>id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>
                          <a:solidFill>
                            <a:srgbClr val="FFFFFF"/>
                          </a:solidFill>
                        </a:rPr>
                        <a:t>x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>
                          <a:solidFill>
                            <a:srgbClr val="FFFFFF"/>
                          </a:solidFill>
                        </a:rPr>
                        <a:t>y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>
                          <a:solidFill>
                            <a:srgbClr val="FFFFFF"/>
                          </a:solidFill>
                        </a:rPr>
                        <a:t>z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>
                          <a:solidFill>
                            <a:srgbClr val="FFFFFF"/>
                          </a:solidFill>
                        </a:rPr>
                        <a:t>imp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>
                          <a:solidFill>
                            <a:srgbClr val="FFFFFF"/>
                          </a:solidFill>
                        </a:rPr>
                        <a:t>location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>
                          <a:solidFill>
                            <a:srgbClr val="FFFFFF"/>
                          </a:solidFill>
                        </a:rPr>
                        <a:t>filtering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>
                          <a:solidFill>
                            <a:srgbClr val="FFFFFF"/>
                          </a:solidFill>
                        </a:rPr>
                        <a:t>group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0" baseline="0" dirty="0" smtClean="0">
                          <a:solidFill>
                            <a:srgbClr val="FFFFFF"/>
                          </a:solidFill>
                        </a:rPr>
                        <a:t>group_name</a:t>
                      </a: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0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0.1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0.3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0.4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4.5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CA1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0.5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..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0.5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0.4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0.2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10.4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CA1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0.6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..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..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en-US" sz="140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2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1.5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2.6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1.8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1.1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CA2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0.2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..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..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171206">
                <a:tc>
                  <a:txBody>
                    <a:bodyPr/>
                    <a:lstStyle/>
                    <a:p>
                      <a:pPr algn="l"/>
                      <a:r>
                        <a:rPr lang="en-US" sz="1400" b="0" dirty="0" smtClean="0">
                          <a:solidFill>
                            <a:schemeClr val="bg1"/>
                          </a:solidFill>
                        </a:rPr>
                        <a:t>..</a:t>
                      </a:r>
                      <a:endParaRPr lang="en-US" sz="1400" b="0" dirty="0">
                        <a:solidFill>
                          <a:schemeClr val="bg1"/>
                        </a:solidFill>
                      </a:endParaRPr>
                    </a:p>
                  </a:txBody>
                  <a:tcPr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2B48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mr-IN" sz="1400" dirty="0" smtClean="0"/>
                        <a:t>…</a:t>
                      </a:r>
                      <a:endParaRPr lang="en-US" sz="1400" dirty="0"/>
                    </a:p>
                  </a:txBody>
                  <a:tcPr marL="0" marR="0" marT="0" marB="0">
                    <a:lnL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1F497D">
                          <a:lumMod val="5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30" name="Left Brace 29"/>
          <p:cNvSpPr/>
          <p:nvPr/>
        </p:nvSpPr>
        <p:spPr>
          <a:xfrm>
            <a:off x="4442009" y="3806253"/>
            <a:ext cx="152673" cy="361394"/>
          </a:xfrm>
          <a:prstGeom prst="leftBrace">
            <a:avLst/>
          </a:prstGeom>
          <a:ln w="19050" cmpd="sng">
            <a:solidFill>
              <a:srgbClr val="052B48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31" name="Curved Connector 670"/>
          <p:cNvCxnSpPr>
            <a:endCxn id="30" idx="1"/>
          </p:cNvCxnSpPr>
          <p:nvPr/>
        </p:nvCxnSpPr>
        <p:spPr>
          <a:xfrm rot="16200000" flipH="1">
            <a:off x="2945362" y="2490303"/>
            <a:ext cx="2131976" cy="861317"/>
          </a:xfrm>
          <a:prstGeom prst="curvedConnector2">
            <a:avLst/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Left Brace 31"/>
          <p:cNvSpPr/>
          <p:nvPr/>
        </p:nvSpPr>
        <p:spPr>
          <a:xfrm>
            <a:off x="4442008" y="4183873"/>
            <a:ext cx="152673" cy="450878"/>
          </a:xfrm>
          <a:prstGeom prst="leftBrace">
            <a:avLst/>
          </a:prstGeom>
          <a:ln w="19050" cmpd="sng">
            <a:solidFill>
              <a:srgbClr val="052B48"/>
            </a:solidFill>
            <a:prstDash val="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33" name="Curved Connector 670"/>
          <p:cNvCxnSpPr>
            <a:endCxn id="32" idx="1"/>
          </p:cNvCxnSpPr>
          <p:nvPr/>
        </p:nvCxnSpPr>
        <p:spPr>
          <a:xfrm rot="16200000" flipH="1">
            <a:off x="2739367" y="2706671"/>
            <a:ext cx="2358456" cy="1046825"/>
          </a:xfrm>
          <a:prstGeom prst="curvedConnector2">
            <a:avLst/>
          </a:prstGeom>
          <a:ln w="19050" cmpd="sng">
            <a:solidFill>
              <a:srgbClr val="052B48"/>
            </a:solidFill>
            <a:prstDash val="dash"/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4" name="Rounded Rectangle 33"/>
          <p:cNvSpPr/>
          <p:nvPr/>
        </p:nvSpPr>
        <p:spPr>
          <a:xfrm>
            <a:off x="10906066" y="3075109"/>
            <a:ext cx="3179055" cy="587787"/>
          </a:xfrm>
          <a:prstGeom prst="roundRect">
            <a:avLst>
              <a:gd name="adj" fmla="val 0"/>
            </a:avLst>
          </a:prstGeom>
          <a:solidFill>
            <a:schemeClr val="bg1">
              <a:lumMod val="65000"/>
            </a:schemeClr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800" b="1" dirty="0" smtClean="0">
                <a:solidFill>
                  <a:srgbClr val="052B48"/>
                </a:solidFill>
                <a:latin typeface="Courier"/>
                <a:cs typeface="Courier"/>
              </a:rPr>
              <a:t>ElectrodeGroup    (1)</a:t>
            </a:r>
          </a:p>
          <a:p>
            <a:r>
              <a:rPr lang="en-US" sz="1400" dirty="0" smtClean="0">
                <a:solidFill>
                  <a:srgbClr val="052B48"/>
                </a:solidFill>
                <a:latin typeface="Calibri"/>
                <a:cs typeface="Calibri"/>
              </a:rPr>
              <a:t>device, location, description, </a:t>
            </a:r>
            <a:r>
              <a:rPr lang="mr-IN" sz="1400" dirty="0" smtClean="0">
                <a:solidFill>
                  <a:srgbClr val="052B48"/>
                </a:solidFill>
                <a:latin typeface="Calibri"/>
                <a:cs typeface="Calibri"/>
              </a:rPr>
              <a:t>…</a:t>
            </a:r>
            <a:endParaRPr lang="en-US" sz="1400" dirty="0" smtClean="0">
              <a:solidFill>
                <a:srgbClr val="052B48"/>
              </a:solidFill>
              <a:latin typeface="Calibri"/>
              <a:cs typeface="Calibri"/>
            </a:endParaRPr>
          </a:p>
          <a:p>
            <a:endParaRPr lang="en-US" sz="1800" b="1" dirty="0">
              <a:solidFill>
                <a:srgbClr val="052B48"/>
              </a:solidFill>
              <a:latin typeface="Courier"/>
              <a:cs typeface="Courier"/>
            </a:endParaRPr>
          </a:p>
        </p:txBody>
      </p:sp>
      <p:sp>
        <p:nvSpPr>
          <p:cNvPr id="35" name="Rounded Rectangle 34"/>
          <p:cNvSpPr/>
          <p:nvPr/>
        </p:nvSpPr>
        <p:spPr>
          <a:xfrm>
            <a:off x="10906066" y="4045521"/>
            <a:ext cx="3179055" cy="587787"/>
          </a:xfrm>
          <a:prstGeom prst="roundRect">
            <a:avLst>
              <a:gd name="adj" fmla="val 0"/>
            </a:avLst>
          </a:prstGeom>
          <a:solidFill>
            <a:schemeClr val="bg1">
              <a:lumMod val="65000"/>
            </a:schemeClr>
          </a:solidFill>
          <a:ln w="19050" cmpd="sng">
            <a:solidFill>
              <a:srgbClr val="052B48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800" b="1" dirty="0" smtClean="0">
                <a:solidFill>
                  <a:srgbClr val="052B48"/>
                </a:solidFill>
                <a:latin typeface="Courier"/>
                <a:cs typeface="Courier"/>
              </a:rPr>
              <a:t>ElectrodeGroup    (m)</a:t>
            </a:r>
          </a:p>
          <a:p>
            <a:r>
              <a:rPr lang="en-US" sz="1400" dirty="0" smtClean="0">
                <a:solidFill>
                  <a:srgbClr val="052B48"/>
                </a:solidFill>
                <a:latin typeface="Calibri"/>
                <a:cs typeface="Calibri"/>
              </a:rPr>
              <a:t>device, location, description, </a:t>
            </a:r>
            <a:r>
              <a:rPr lang="mr-IN" sz="1400" dirty="0" smtClean="0">
                <a:solidFill>
                  <a:srgbClr val="052B48"/>
                </a:solidFill>
                <a:latin typeface="Calibri"/>
                <a:cs typeface="Calibri"/>
              </a:rPr>
              <a:t>…</a:t>
            </a:r>
            <a:endParaRPr lang="en-US" sz="1400" dirty="0" smtClean="0">
              <a:solidFill>
                <a:srgbClr val="052B48"/>
              </a:solidFill>
              <a:latin typeface="Calibri"/>
              <a:cs typeface="Calibri"/>
            </a:endParaRPr>
          </a:p>
          <a:p>
            <a:endParaRPr lang="en-US" sz="1800" b="1" dirty="0">
              <a:solidFill>
                <a:srgbClr val="052B48"/>
              </a:solidFill>
              <a:latin typeface="Courier"/>
              <a:cs typeface="Courier"/>
            </a:endParaRPr>
          </a:p>
        </p:txBody>
      </p:sp>
      <p:cxnSp>
        <p:nvCxnSpPr>
          <p:cNvPr id="36" name="Curved Connector 589"/>
          <p:cNvCxnSpPr>
            <a:stCxn id="35" idx="0"/>
            <a:endCxn id="34" idx="2"/>
          </p:cNvCxnSpPr>
          <p:nvPr/>
        </p:nvCxnSpPr>
        <p:spPr>
          <a:xfrm flipV="1">
            <a:off x="12495594" y="3662896"/>
            <a:ext cx="0" cy="382625"/>
          </a:xfrm>
          <a:prstGeom prst="straightConnector1">
            <a:avLst/>
          </a:prstGeom>
          <a:ln w="34925" cmpd="sng">
            <a:solidFill>
              <a:srgbClr val="052B48"/>
            </a:solidFill>
            <a:prstDash val="sysDot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Curved Connector 670"/>
          <p:cNvCxnSpPr>
            <a:endCxn id="34" idx="1"/>
          </p:cNvCxnSpPr>
          <p:nvPr/>
        </p:nvCxnSpPr>
        <p:spPr>
          <a:xfrm flipV="1">
            <a:off x="8856053" y="3369003"/>
            <a:ext cx="2050013" cy="509773"/>
          </a:xfrm>
          <a:prstGeom prst="bentConnector3">
            <a:avLst>
              <a:gd name="adj1" fmla="val 80611"/>
            </a:avLst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Curved Connector 670"/>
          <p:cNvCxnSpPr/>
          <p:nvPr/>
        </p:nvCxnSpPr>
        <p:spPr>
          <a:xfrm>
            <a:off x="8856053" y="4527335"/>
            <a:ext cx="2050013" cy="2"/>
          </a:xfrm>
          <a:prstGeom prst="straightConnector1">
            <a:avLst/>
          </a:prstGeom>
          <a:ln w="19050" cmpd="sng">
            <a:solidFill>
              <a:srgbClr val="052B48"/>
            </a:solidFill>
            <a:prstDash val="sysDash"/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Curved Connector 670"/>
          <p:cNvCxnSpPr>
            <a:endCxn id="34" idx="1"/>
          </p:cNvCxnSpPr>
          <p:nvPr/>
        </p:nvCxnSpPr>
        <p:spPr>
          <a:xfrm flipV="1">
            <a:off x="8856053" y="3369003"/>
            <a:ext cx="2050013" cy="764275"/>
          </a:xfrm>
          <a:prstGeom prst="bentConnector3">
            <a:avLst>
              <a:gd name="adj1" fmla="val 80727"/>
            </a:avLst>
          </a:prstGeom>
          <a:ln w="19050" cmpd="sng">
            <a:solidFill>
              <a:srgbClr val="052B48"/>
            </a:solidFill>
            <a:tailEnd type="triangl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255877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348</Words>
  <Application>Microsoft Macintosh PowerPoint</Application>
  <PresentationFormat>Custom</PresentationFormat>
  <Paragraphs>179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LBNL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Oliver Ruebel</dc:creator>
  <cp:lastModifiedBy>Oliver Ruebel</cp:lastModifiedBy>
  <cp:revision>4</cp:revision>
  <dcterms:created xsi:type="dcterms:W3CDTF">2018-11-05T05:53:39Z</dcterms:created>
  <dcterms:modified xsi:type="dcterms:W3CDTF">2018-11-05T06:35:40Z</dcterms:modified>
</cp:coreProperties>
</file>

<file path=docProps/thumbnail.jpeg>
</file>